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306" r:id="rId21"/>
    <p:sldId id="305" r:id="rId22"/>
    <p:sldId id="279" r:id="rId23"/>
    <p:sldId id="307" r:id="rId24"/>
    <p:sldId id="308" r:id="rId25"/>
    <p:sldId id="280" r:id="rId26"/>
    <p:sldId id="309" r:id="rId27"/>
    <p:sldId id="310" r:id="rId28"/>
    <p:sldId id="281" r:id="rId29"/>
    <p:sldId id="311" r:id="rId30"/>
    <p:sldId id="282" r:id="rId31"/>
    <p:sldId id="283" r:id="rId32"/>
    <p:sldId id="284" r:id="rId33"/>
    <p:sldId id="285" r:id="rId34"/>
    <p:sldId id="286" r:id="rId35"/>
    <p:sldId id="312" r:id="rId36"/>
    <p:sldId id="287" r:id="rId37"/>
    <p:sldId id="316" r:id="rId38"/>
    <p:sldId id="288" r:id="rId39"/>
    <p:sldId id="289" r:id="rId40"/>
    <p:sldId id="290" r:id="rId41"/>
    <p:sldId id="291" r:id="rId42"/>
    <p:sldId id="292" r:id="rId43"/>
    <p:sldId id="294" r:id="rId44"/>
    <p:sldId id="314" r:id="rId45"/>
    <p:sldId id="295" r:id="rId46"/>
    <p:sldId id="296" r:id="rId47"/>
    <p:sldId id="297" r:id="rId48"/>
    <p:sldId id="299" r:id="rId49"/>
    <p:sldId id="300" r:id="rId50"/>
    <p:sldId id="301" r:id="rId51"/>
    <p:sldId id="315" r:id="rId52"/>
    <p:sldId id="302" r:id="rId53"/>
    <p:sldId id="303" r:id="rId54"/>
    <p:sldId id="304" r:id="rId55"/>
    <p:sldId id="31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4762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2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ABC02-9539-914F-8C35-2B6A7959BD5E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EC7B9-7CDE-C841-86F2-6C651E07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88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learn statistics?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Well you are interested in research (or you wouldn’t be here) – so you’ll need data.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Any form of data is going to require a process to understand what the data means, even if it’s just means and graphs.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we are here to answer interesting questions about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have gender as our IV </a:t>
            </a:r>
          </a:p>
          <a:p>
            <a:r>
              <a:rPr lang="en-US" dirty="0" smtClean="0"/>
              <a:t>DV</a:t>
            </a:r>
            <a:r>
              <a:rPr lang="en-US" baseline="0" dirty="0" smtClean="0"/>
              <a:t> the most popular option, the number of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2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 zero</a:t>
            </a:r>
            <a:r>
              <a:rPr lang="en-US" baseline="0" dirty="0" smtClean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7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our study would</a:t>
            </a:r>
            <a:r>
              <a:rPr lang="en-US" baseline="0" dirty="0" smtClean="0"/>
              <a:t> have both because it measures what we expected it to measure (</a:t>
            </a:r>
            <a:r>
              <a:rPr lang="en-US" baseline="0" dirty="0" err="1" smtClean="0"/>
              <a:t>fav</a:t>
            </a:r>
            <a:r>
              <a:rPr lang="en-US" baseline="0" dirty="0" smtClean="0"/>
              <a:t> color) and that’s ecologically valid because we could apply it to real world situations (clothes buying).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B081091-65C3-884D-B80D-6AA83EFE7C0C}" type="datetimeFigureOut">
              <a:rPr lang="en-US" smtClean="0"/>
              <a:t>8/4/14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 we need statistics?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Collect Data to </a:t>
            </a:r>
            <a:r>
              <a:rPr lang="en-GB" dirty="0"/>
              <a:t>T</a:t>
            </a:r>
            <a:r>
              <a:rPr lang="en-GB" dirty="0" smtClean="0"/>
              <a:t>est </a:t>
            </a:r>
            <a:r>
              <a:rPr lang="en-GB" dirty="0"/>
              <a:t>Y</a:t>
            </a:r>
            <a:r>
              <a:rPr lang="en-GB" dirty="0" smtClean="0"/>
              <a:t>our 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Independent Variable</a:t>
            </a:r>
          </a:p>
          <a:p>
            <a:pPr lvl="1"/>
            <a:r>
              <a:rPr lang="en-GB" dirty="0" smtClean="0"/>
              <a:t>The proposed cause</a:t>
            </a:r>
          </a:p>
          <a:p>
            <a:pPr lvl="1"/>
            <a:r>
              <a:rPr lang="en-GB" dirty="0" smtClean="0"/>
              <a:t>A predictor variable</a:t>
            </a:r>
          </a:p>
          <a:p>
            <a:pPr lvl="1"/>
            <a:r>
              <a:rPr lang="en-GB" dirty="0" smtClean="0"/>
              <a:t>A manipulated variable (in experiments)</a:t>
            </a:r>
          </a:p>
          <a:p>
            <a:r>
              <a:rPr lang="en-GB" dirty="0" smtClean="0"/>
              <a:t>Dependent Variable</a:t>
            </a:r>
          </a:p>
          <a:p>
            <a:pPr lvl="1"/>
            <a:r>
              <a:rPr lang="en-GB" dirty="0" smtClean="0"/>
              <a:t>The proposed effect</a:t>
            </a:r>
          </a:p>
          <a:p>
            <a:pPr lvl="1"/>
            <a:r>
              <a:rPr lang="en-GB" dirty="0" smtClean="0"/>
              <a:t>An outcome variable</a:t>
            </a:r>
          </a:p>
          <a:p>
            <a:pPr lvl="1"/>
            <a:r>
              <a:rPr lang="en-GB" dirty="0" smtClean="0"/>
              <a:t>Measured not manipulated (in experiments)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73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 variable</a:t>
            </a:r>
          </a:p>
          <a:p>
            <a:pPr lvl="1"/>
            <a:r>
              <a:rPr lang="en-US" dirty="0" smtClean="0"/>
              <a:t>Gender **</a:t>
            </a:r>
          </a:p>
          <a:p>
            <a:r>
              <a:rPr lang="en-US" dirty="0" smtClean="0"/>
              <a:t>Dependent variable</a:t>
            </a:r>
          </a:p>
          <a:p>
            <a:pPr lvl="1"/>
            <a:r>
              <a:rPr lang="en-US" dirty="0" smtClean="0"/>
              <a:t>Most popular option</a:t>
            </a:r>
          </a:p>
          <a:p>
            <a:pPr lvl="1"/>
            <a:r>
              <a:rPr lang="en-US" dirty="0" smtClean="0"/>
              <a:t>Number of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428736"/>
            <a:ext cx="7758138" cy="500066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Categorical (entities are divided into distinct categories):</a:t>
            </a:r>
          </a:p>
          <a:p>
            <a:pPr lvl="1"/>
            <a:r>
              <a:rPr lang="en-GB" dirty="0" smtClean="0"/>
              <a:t>Binary variable: There are only two categories</a:t>
            </a:r>
          </a:p>
          <a:p>
            <a:pPr lvl="2"/>
            <a:r>
              <a:rPr lang="en-GB" dirty="0" smtClean="0"/>
              <a:t>e.g. dead or alive.</a:t>
            </a:r>
          </a:p>
          <a:p>
            <a:pPr lvl="1"/>
            <a:r>
              <a:rPr lang="en-GB" dirty="0" smtClean="0"/>
              <a:t>Nominal variable: There are more than two categories </a:t>
            </a:r>
          </a:p>
          <a:p>
            <a:pPr lvl="2"/>
            <a:r>
              <a:rPr lang="en-GB" dirty="0" smtClean="0"/>
              <a:t>e.g. whether someone is an omnivore, vegetarian, vegan, or fruitarian.</a:t>
            </a:r>
          </a:p>
          <a:p>
            <a:pPr lvl="1"/>
            <a:r>
              <a:rPr lang="en-GB" dirty="0" smtClean="0"/>
              <a:t>Ordinal variable: The same as a nominal variable but the categories have a logical order</a:t>
            </a:r>
          </a:p>
          <a:p>
            <a:pPr lvl="2"/>
            <a:r>
              <a:rPr lang="en-GB" dirty="0" smtClean="0"/>
              <a:t>e.g. whether people got a fail, a pass, a merit or a distinction in their exam.</a:t>
            </a:r>
          </a:p>
        </p:txBody>
      </p:sp>
    </p:spTree>
    <p:extLst>
      <p:ext uri="{BB962C8B-B14F-4D97-AF65-F5344CB8AC3E}">
        <p14:creationId xmlns:p14="http://schemas.microsoft.com/office/powerpoint/2010/main" val="281332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428736"/>
            <a:ext cx="7758138" cy="500066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Continuous (entities get a distinct score):</a:t>
            </a:r>
          </a:p>
          <a:p>
            <a:pPr lvl="1"/>
            <a:r>
              <a:rPr lang="en-GB" dirty="0" smtClean="0"/>
              <a:t>Interval variable: Equal intervals on the variable represent equal differences in the property being measured</a:t>
            </a:r>
          </a:p>
          <a:p>
            <a:pPr lvl="2"/>
            <a:r>
              <a:rPr lang="en-GB" dirty="0" smtClean="0"/>
              <a:t>e.g. the difference between 6 and 8 is equivalent to the difference between 13 and 15.</a:t>
            </a:r>
          </a:p>
          <a:p>
            <a:pPr lvl="1"/>
            <a:r>
              <a:rPr lang="en-GB" dirty="0" smtClean="0"/>
              <a:t>Ratio variable: The same as an interval variable, but the ratios of scores on the scale must also make sense</a:t>
            </a:r>
          </a:p>
          <a:p>
            <a:pPr lvl="2"/>
            <a:r>
              <a:rPr lang="en-GB" dirty="0" smtClean="0"/>
              <a:t>e.g. a score of 16 on an anxiety scale means that the person is, in reality, twice as anxious as someone scoring 8.</a:t>
            </a:r>
          </a:p>
        </p:txBody>
      </p:sp>
    </p:spTree>
    <p:extLst>
      <p:ext uri="{BB962C8B-B14F-4D97-AF65-F5344CB8AC3E}">
        <p14:creationId xmlns:p14="http://schemas.microsoft.com/office/powerpoint/2010/main" val="405146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IV = Gender = Binary categorical variable</a:t>
            </a:r>
          </a:p>
          <a:p>
            <a:pPr lvl="1"/>
            <a:r>
              <a:rPr lang="en-US" dirty="0" smtClean="0"/>
              <a:t>Many research designs require categorical IVs (like ANOVA)</a:t>
            </a:r>
          </a:p>
          <a:p>
            <a:pPr lvl="1"/>
            <a:r>
              <a:rPr lang="en-US" dirty="0" smtClean="0"/>
              <a:t>Levels</a:t>
            </a:r>
          </a:p>
          <a:p>
            <a:r>
              <a:rPr lang="en-US" dirty="0" smtClean="0"/>
              <a:t>DV</a:t>
            </a:r>
          </a:p>
          <a:p>
            <a:pPr lvl="1"/>
            <a:r>
              <a:rPr lang="en-US" dirty="0" smtClean="0"/>
              <a:t> Most popular option = Nominal categorical variable</a:t>
            </a:r>
          </a:p>
          <a:p>
            <a:pPr lvl="1"/>
            <a:r>
              <a:rPr lang="en-US" dirty="0" smtClean="0"/>
              <a:t>Range of options = Ratio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3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</a:p>
          <a:p>
            <a:pPr lvl="1"/>
            <a:r>
              <a:rPr lang="en-GB" dirty="0" smtClean="0"/>
              <a:t>The discrepancy between the actual value we’re trying to measure, and the number we use to represent that value.</a:t>
            </a:r>
          </a:p>
          <a:p>
            <a:r>
              <a:rPr lang="en-GB" dirty="0" smtClean="0"/>
              <a:t>Example:</a:t>
            </a:r>
          </a:p>
          <a:p>
            <a:pPr lvl="1"/>
            <a:r>
              <a:rPr lang="en-GB" dirty="0"/>
              <a:t>Y</a:t>
            </a:r>
            <a:r>
              <a:rPr lang="en-GB" dirty="0" smtClean="0"/>
              <a:t>ou (in reality) weigh 80 kg.</a:t>
            </a:r>
          </a:p>
          <a:p>
            <a:pPr lvl="1"/>
            <a:r>
              <a:rPr lang="en-GB" dirty="0" smtClean="0"/>
              <a:t>You stand on your bathroom scales and they say 83 kg.</a:t>
            </a:r>
          </a:p>
          <a:p>
            <a:pPr lvl="1"/>
            <a:r>
              <a:rPr lang="en-GB" dirty="0" smtClean="0"/>
              <a:t>The measurement error is 3 kg.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75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might be measurement error for our favorite color example?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7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Whether an instrument measures what it set out to measure.</a:t>
            </a:r>
          </a:p>
          <a:p>
            <a:r>
              <a:rPr lang="en-GB" dirty="0" smtClean="0"/>
              <a:t>Content validity</a:t>
            </a:r>
          </a:p>
          <a:p>
            <a:pPr lvl="1"/>
            <a:r>
              <a:rPr lang="en-GB" dirty="0" smtClean="0"/>
              <a:t>Evidence that the content of a test corresponds to the content of the construct it was designed to cover</a:t>
            </a:r>
          </a:p>
          <a:p>
            <a:r>
              <a:rPr lang="en-GB" dirty="0" smtClean="0"/>
              <a:t>Ecological validity</a:t>
            </a:r>
          </a:p>
          <a:p>
            <a:pPr lvl="1"/>
            <a:r>
              <a:rPr lang="en-GB" dirty="0" smtClean="0"/>
              <a:t>Evidence that the results of a study, experiment or test can be applied, and allow inferences, to real-world conditions.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67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ability of the measure to produce the same results under the same conditions.</a:t>
            </a:r>
          </a:p>
          <a:p>
            <a:r>
              <a:rPr lang="en-GB" dirty="0" smtClean="0"/>
              <a:t>Test-Retest Reliability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ability of a measure to produce consistent results when the same entities are tested at two different points in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73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Measure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Correlational</a:t>
            </a:r>
            <a:r>
              <a:rPr lang="en-GB" dirty="0" smtClean="0"/>
              <a:t> research:</a:t>
            </a:r>
          </a:p>
          <a:p>
            <a:pPr lvl="1"/>
            <a:r>
              <a:rPr lang="en-GB" dirty="0" smtClean="0"/>
              <a:t>Observing what naturally goes on in the world without directly interfering with it.</a:t>
            </a:r>
          </a:p>
          <a:p>
            <a:r>
              <a:rPr lang="en-GB" dirty="0" smtClean="0"/>
              <a:t>Experimental research:</a:t>
            </a:r>
          </a:p>
          <a:p>
            <a:pPr lvl="1"/>
            <a:r>
              <a:rPr lang="en-GB" dirty="0" smtClean="0"/>
              <a:t>One or more variable is systematically manipulated to see their effect (alone or in combination) on an outcome variable.</a:t>
            </a:r>
          </a:p>
          <a:p>
            <a:pPr lvl="1"/>
            <a:r>
              <a:rPr lang="en-GB" dirty="0" smtClean="0"/>
              <a:t>Statements can be made about cause and effect.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0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 Process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610" r="261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88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Therefore, our study is somewhere between correlational and experimental.</a:t>
            </a:r>
          </a:p>
          <a:p>
            <a:pPr lvl="1"/>
            <a:r>
              <a:rPr lang="en-US" dirty="0" smtClean="0"/>
              <a:t>We didn’t really manipulate anything … </a:t>
            </a:r>
          </a:p>
          <a:p>
            <a:pPr lvl="1"/>
            <a:r>
              <a:rPr lang="en-US" dirty="0" smtClean="0"/>
              <a:t>But we are using different groups …</a:t>
            </a:r>
          </a:p>
          <a:p>
            <a:pPr lvl="1"/>
            <a:r>
              <a:rPr lang="en-US" dirty="0" smtClean="0"/>
              <a:t>Often called </a:t>
            </a:r>
            <a:r>
              <a:rPr lang="en-US" i="1" dirty="0" smtClean="0"/>
              <a:t>quasi-experimental</a:t>
            </a:r>
            <a:r>
              <a:rPr lang="en-US" dirty="0" smtClean="0"/>
              <a:t>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Cross-sectional research:</a:t>
            </a:r>
          </a:p>
          <a:p>
            <a:pPr lvl="1"/>
            <a:r>
              <a:rPr lang="en-GB" dirty="0"/>
              <a:t>This term implies that data come from people at different age points with different people representing each age point.</a:t>
            </a:r>
          </a:p>
          <a:p>
            <a:r>
              <a:rPr lang="en-US" dirty="0" smtClean="0"/>
              <a:t>Longitudinal research:</a:t>
            </a:r>
          </a:p>
          <a:p>
            <a:pPr lvl="1"/>
            <a:r>
              <a:rPr lang="en-US" dirty="0" smtClean="0"/>
              <a:t>Data come from the same people over different time points in their lives.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Research </a:t>
            </a:r>
            <a:r>
              <a:rPr lang="en-GB" dirty="0"/>
              <a:t>M</a:t>
            </a:r>
            <a:r>
              <a:rPr lang="en-GB" dirty="0" smtClean="0"/>
              <a:t>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Cause and Effect (Hume, 1748)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Cause and effect must occur close together in time (contiguity);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 cause must occur before an effect does;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 effect should never occur without the presence of the cause.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7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Confounding variables: the ‘</a:t>
            </a:r>
            <a:r>
              <a:rPr lang="en-GB" i="1" dirty="0" err="1"/>
              <a:t>Tertium</a:t>
            </a:r>
            <a:r>
              <a:rPr lang="en-GB" i="1" dirty="0"/>
              <a:t> Quid</a:t>
            </a:r>
            <a:r>
              <a:rPr lang="en-GB" dirty="0"/>
              <a:t>’</a:t>
            </a:r>
          </a:p>
          <a:p>
            <a:pPr lvl="1"/>
            <a:r>
              <a:rPr lang="en-GB" dirty="0"/>
              <a:t>A variable (that we may or may not have measured) other than the predictor variables that potentially affects an outcome variable.</a:t>
            </a:r>
          </a:p>
          <a:p>
            <a:r>
              <a:rPr lang="en-GB" dirty="0" smtClean="0"/>
              <a:t>Ruling </a:t>
            </a:r>
            <a:r>
              <a:rPr lang="en-GB" dirty="0"/>
              <a:t>out confounds (Mill, 1865)</a:t>
            </a:r>
          </a:p>
          <a:p>
            <a:pPr lvl="1"/>
            <a:r>
              <a:rPr lang="en-GB" dirty="0"/>
              <a:t>An effect should be present when the cause is present and that when the cause is absent the effect should be absent also.</a:t>
            </a:r>
          </a:p>
          <a:p>
            <a:pPr lvl="1"/>
            <a:r>
              <a:rPr lang="en-GB" dirty="0"/>
              <a:t>Control conditions: the cause is absent.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8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potential confound variables for our color study?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3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of Data Collection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Between-group/Between-subject/independent</a:t>
            </a:r>
          </a:p>
          <a:p>
            <a:pPr lvl="1"/>
            <a:r>
              <a:rPr lang="en-GB" dirty="0" smtClean="0"/>
              <a:t>Different entities in experimental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188991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Repeated measures (within-subject)</a:t>
            </a:r>
          </a:p>
          <a:p>
            <a:pPr lvl="1"/>
            <a:r>
              <a:rPr lang="en-GB" dirty="0"/>
              <a:t>The same entities take part in all experimental conditions.</a:t>
            </a:r>
          </a:p>
          <a:p>
            <a:pPr lvl="1"/>
            <a:r>
              <a:rPr lang="en-GB" dirty="0"/>
              <a:t>Economical</a:t>
            </a:r>
          </a:p>
          <a:p>
            <a:pPr lvl="1"/>
            <a:r>
              <a:rPr lang="en-GB" dirty="0"/>
              <a:t>Practice effects</a:t>
            </a:r>
          </a:p>
          <a:p>
            <a:pPr lvl="1"/>
            <a:r>
              <a:rPr lang="en-GB" dirty="0" smtClean="0"/>
              <a:t>Fatigue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8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study is between-subjects because each person is only in one group (level).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4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Variation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Systematic Variation (treatment)</a:t>
            </a:r>
          </a:p>
          <a:p>
            <a:pPr lvl="1"/>
            <a:r>
              <a:rPr lang="en-GB" dirty="0" smtClean="0"/>
              <a:t>Differences in performance created by a specific experimental manipulation.</a:t>
            </a:r>
          </a:p>
          <a:p>
            <a:r>
              <a:rPr lang="en-GB" dirty="0" smtClean="0"/>
              <a:t>Unsystematic Variation (error)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ifferences in performance created by unknown factors.</a:t>
            </a:r>
          </a:p>
          <a:p>
            <a:pPr lvl="2"/>
            <a:r>
              <a:rPr lang="en-GB" dirty="0" smtClean="0"/>
              <a:t>Age, Gender, IQ, Time of day, Measurement error etc.</a:t>
            </a:r>
          </a:p>
        </p:txBody>
      </p:sp>
    </p:spTree>
    <p:extLst>
      <p:ext uri="{BB962C8B-B14F-4D97-AF65-F5344CB8AC3E}">
        <p14:creationId xmlns:p14="http://schemas.microsoft.com/office/powerpoint/2010/main" val="81543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you to do control for variation?</a:t>
            </a:r>
          </a:p>
          <a:p>
            <a:r>
              <a:rPr lang="en-GB" dirty="0"/>
              <a:t>Randomization</a:t>
            </a:r>
          </a:p>
          <a:p>
            <a:pPr lvl="1"/>
            <a:r>
              <a:rPr lang="en-GB" dirty="0"/>
              <a:t>Minimizes unsystematic variation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dirty="0" smtClean="0"/>
              <a:t>In a BN design – randomize to groups</a:t>
            </a:r>
          </a:p>
          <a:p>
            <a:r>
              <a:rPr lang="en-US" dirty="0" smtClean="0"/>
              <a:t>In a RM design – randomize order of levels</a:t>
            </a:r>
          </a:p>
          <a:p>
            <a:pPr lvl="1"/>
            <a:r>
              <a:rPr lang="en-US" dirty="0" smtClean="0"/>
              <a:t>Counterbalancing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20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Quantitative Methods</a:t>
            </a:r>
          </a:p>
          <a:p>
            <a:pPr lvl="1"/>
            <a:r>
              <a:rPr lang="en-GB" dirty="0" smtClean="0"/>
              <a:t>Testing theories using numbers</a:t>
            </a:r>
          </a:p>
          <a:p>
            <a:r>
              <a:rPr lang="en-GB" dirty="0" smtClean="0"/>
              <a:t>Qualitative Methods</a:t>
            </a:r>
          </a:p>
          <a:p>
            <a:pPr lvl="1"/>
            <a:r>
              <a:rPr lang="en-GB" dirty="0" smtClean="0"/>
              <a:t>Testing theories using language</a:t>
            </a:r>
          </a:p>
          <a:p>
            <a:pPr lvl="2"/>
            <a:r>
              <a:rPr lang="en-GB" dirty="0" smtClean="0"/>
              <a:t>Magazine articles/Interviews</a:t>
            </a:r>
          </a:p>
          <a:p>
            <a:pPr lvl="2"/>
            <a:r>
              <a:rPr lang="en-GB" dirty="0" smtClean="0"/>
              <a:t>Conversations</a:t>
            </a:r>
          </a:p>
          <a:p>
            <a:pPr lvl="2"/>
            <a:r>
              <a:rPr lang="en-GB" dirty="0" smtClean="0"/>
              <a:t>Newspapers</a:t>
            </a:r>
          </a:p>
          <a:p>
            <a:pPr lvl="2"/>
            <a:r>
              <a:rPr lang="en-GB" dirty="0" smtClean="0"/>
              <a:t>Media broadcasts</a:t>
            </a:r>
          </a:p>
        </p:txBody>
      </p:sp>
    </p:spTree>
    <p:extLst>
      <p:ext uri="{BB962C8B-B14F-4D97-AF65-F5344CB8AC3E}">
        <p14:creationId xmlns:p14="http://schemas.microsoft.com/office/powerpoint/2010/main" val="797501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5147" y="12858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85852" y="4929198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2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Analysing Data: 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Frequency Distributions (aka Histograms)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 graph plotting values of observations on the horizontal axis, with a bar showing how many times each value occurred in the data set.</a:t>
            </a:r>
          </a:p>
          <a:p>
            <a:r>
              <a:rPr lang="en-GB" dirty="0" smtClean="0"/>
              <a:t>The ‘Normal’ Distribution</a:t>
            </a:r>
          </a:p>
          <a:p>
            <a:pPr lvl="1"/>
            <a:r>
              <a:rPr lang="en-GB" dirty="0" smtClean="0"/>
              <a:t>Bell shaped</a:t>
            </a:r>
          </a:p>
          <a:p>
            <a:pPr lvl="1"/>
            <a:r>
              <a:rPr lang="en-GB" dirty="0" smtClean="0"/>
              <a:t>Symmetrical around the centre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05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Normal Distribution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67" y="1817370"/>
            <a:ext cx="5396865" cy="32232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457200" lvl="1" indent="0">
              <a:buNone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curve shows the idealized </a:t>
            </a:r>
            <a:r>
              <a:rPr lang="en-GB" dirty="0" smtClean="0"/>
              <a:t>shape.</a:t>
            </a:r>
            <a:endParaRPr lang="en-GB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8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Properties of Frequency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Skew</a:t>
            </a:r>
          </a:p>
          <a:p>
            <a:pPr lvl="1"/>
            <a:r>
              <a:rPr lang="en-GB" dirty="0" smtClean="0"/>
              <a:t>The symmetry of the distribution.</a:t>
            </a:r>
          </a:p>
          <a:p>
            <a:pPr lvl="1"/>
            <a:r>
              <a:rPr lang="en-GB" dirty="0" smtClean="0"/>
              <a:t>Positive skew (scores bunched at low values with the tail pointing to high values).</a:t>
            </a:r>
          </a:p>
          <a:p>
            <a:pPr lvl="1"/>
            <a:r>
              <a:rPr lang="en-GB" dirty="0" smtClean="0"/>
              <a:t>Negative skew (scores bunched at high values with the tail pointing to low values).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95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828779"/>
            <a:ext cx="8385810" cy="34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5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Properties of Frequency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Kurtosis</a:t>
            </a:r>
          </a:p>
          <a:p>
            <a:pPr lvl="1"/>
            <a:r>
              <a:rPr lang="en-GB" dirty="0" smtClean="0"/>
              <a:t>The ‘heaviness’ of the tails.</a:t>
            </a:r>
          </a:p>
          <a:p>
            <a:pPr lvl="1"/>
            <a:r>
              <a:rPr lang="en-GB" dirty="0" smtClean="0"/>
              <a:t>Leptokurtic = heavy tails.</a:t>
            </a:r>
          </a:p>
          <a:p>
            <a:pPr lvl="1"/>
            <a:r>
              <a:rPr lang="en-GB" dirty="0" err="1" smtClean="0"/>
              <a:t>Platykurtic</a:t>
            </a:r>
            <a:r>
              <a:rPr lang="en-GB" dirty="0" smtClean="0"/>
              <a:t> = light tails.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11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Kurtosis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68481"/>
            <a:ext cx="8049768" cy="31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Kurtosis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790700"/>
            <a:ext cx="4927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71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Mode</a:t>
            </a:r>
          </a:p>
          <a:p>
            <a:pPr lvl="1"/>
            <a:r>
              <a:rPr lang="en-GB" dirty="0" smtClean="0"/>
              <a:t>The most frequent score</a:t>
            </a:r>
          </a:p>
          <a:p>
            <a:r>
              <a:rPr lang="en-GB" dirty="0" smtClean="0"/>
              <a:t>Bimodal</a:t>
            </a:r>
          </a:p>
          <a:p>
            <a:pPr lvl="1"/>
            <a:r>
              <a:rPr lang="en-GB" dirty="0" smtClean="0"/>
              <a:t>Having two modes</a:t>
            </a:r>
          </a:p>
          <a:p>
            <a:r>
              <a:rPr lang="en-GB" dirty="0" smtClean="0"/>
              <a:t>Multimodal</a:t>
            </a:r>
          </a:p>
          <a:p>
            <a:pPr lvl="1"/>
            <a:r>
              <a:rPr lang="en-GB" dirty="0" smtClean="0"/>
              <a:t>Having several modes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69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Bimodal and Multimodal Distributions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2082800"/>
            <a:ext cx="8109585" cy="31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Observation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 something that needs explaining</a:t>
            </a:r>
          </a:p>
          <a:p>
            <a:pPr lvl="1"/>
            <a:r>
              <a:rPr lang="en-GB" dirty="0" smtClean="0"/>
              <a:t>Observe the real world</a:t>
            </a:r>
          </a:p>
          <a:p>
            <a:pPr lvl="1"/>
            <a:r>
              <a:rPr lang="en-GB" dirty="0" smtClean="0"/>
              <a:t>Read other research</a:t>
            </a:r>
          </a:p>
          <a:p>
            <a:r>
              <a:rPr lang="en-GB" dirty="0" smtClean="0"/>
              <a:t>Test the concept: collect data</a:t>
            </a:r>
          </a:p>
          <a:p>
            <a:pPr lvl="1"/>
            <a:r>
              <a:rPr lang="en-GB" dirty="0" smtClean="0"/>
              <a:t>Collect data to see whether your hunch is correct</a:t>
            </a:r>
          </a:p>
          <a:p>
            <a:pPr lvl="1"/>
            <a:r>
              <a:rPr lang="en-GB" dirty="0" smtClean="0"/>
              <a:t>To do this you need to define variables</a:t>
            </a:r>
          </a:p>
          <a:p>
            <a:pPr lvl="2"/>
            <a:r>
              <a:rPr lang="en-GB" dirty="0" smtClean="0"/>
              <a:t>Anything that can be measured and can differ across entities or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5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Median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Median is the middle score when scores are ordered</a:t>
            </a:r>
            <a:r>
              <a:rPr lang="en-GB" dirty="0"/>
              <a:t>:</a:t>
            </a:r>
            <a:endParaRPr lang="en-GB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2" y="3028950"/>
            <a:ext cx="783336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9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Mean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285860"/>
            <a:ext cx="7758138" cy="2043114"/>
          </a:xfrm>
        </p:spPr>
        <p:txBody>
          <a:bodyPr/>
          <a:lstStyle/>
          <a:p>
            <a:r>
              <a:rPr lang="en-GB" dirty="0" smtClean="0"/>
              <a:t>Mean</a:t>
            </a:r>
          </a:p>
          <a:p>
            <a:pPr lvl="1"/>
            <a:r>
              <a:rPr lang="en-GB" dirty="0" smtClean="0"/>
              <a:t>The sum of scores divided by the number of scores.</a:t>
            </a:r>
          </a:p>
          <a:p>
            <a:pPr lvl="1"/>
            <a:r>
              <a:rPr lang="en-GB" dirty="0" smtClean="0"/>
              <a:t>Number of friends of 11 </a:t>
            </a:r>
            <a:r>
              <a:rPr lang="en-GB" dirty="0" err="1" smtClean="0"/>
              <a:t>Facebook</a:t>
            </a:r>
            <a:r>
              <a:rPr lang="en-GB" dirty="0" smtClean="0"/>
              <a:t> users.</a:t>
            </a:r>
            <a:endParaRPr lang="en-GB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3403600"/>
            <a:ext cx="2142744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33900"/>
            <a:ext cx="554355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803900"/>
            <a:ext cx="2381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1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Dispersion: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Range</a:t>
            </a:r>
          </a:p>
          <a:p>
            <a:pPr lvl="1"/>
            <a:r>
              <a:rPr lang="en-GB" dirty="0" smtClean="0"/>
              <a:t>The smallest score subtracted from the largest</a:t>
            </a:r>
          </a:p>
          <a:p>
            <a:pPr lvl="1"/>
            <a:r>
              <a:rPr lang="en-GB" dirty="0" smtClean="0"/>
              <a:t>For our Facebook friends data the highest score </a:t>
            </a:r>
            <a:r>
              <a:rPr lang="en-GB" dirty="0"/>
              <a:t>i</a:t>
            </a:r>
            <a:r>
              <a:rPr lang="en-GB" dirty="0" smtClean="0"/>
              <a:t>s 234 and the lowest is 22; therefore the range is: 234 −22 = 212</a:t>
            </a:r>
          </a:p>
        </p:txBody>
      </p:sp>
    </p:spTree>
    <p:extLst>
      <p:ext uri="{BB962C8B-B14F-4D97-AF65-F5344CB8AC3E}">
        <p14:creationId xmlns:p14="http://schemas.microsoft.com/office/powerpoint/2010/main" val="6433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Deviance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calculate the spread of scores by looking at how different each score is from the center of a distribution e.g. the mean: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3619500"/>
            <a:ext cx="34290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4470400"/>
            <a:ext cx="4953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08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Deviance from the average number of responses for each group</a:t>
            </a:r>
          </a:p>
          <a:p>
            <a:pPr lvl="1"/>
            <a:r>
              <a:rPr lang="en-US" dirty="0" smtClean="0"/>
              <a:t>I know this is two numbers but take my word for it mathematically it’s the same for lots of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08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Squared Errors, 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Indicates the total dispersion, or total deviance of scores from the mean: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It’s size is dependent on the number of scores in the data.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ore useful to work with the average dispersion, known as the </a:t>
            </a:r>
            <a:r>
              <a:rPr lang="en-US" sz="2800" b="1" dirty="0" smtClean="0"/>
              <a:t>variance</a:t>
            </a:r>
            <a:r>
              <a:rPr lang="en-US" sz="2800" dirty="0" smtClean="0"/>
              <a:t>:</a:t>
            </a:r>
            <a:endParaRPr lang="en-US" sz="2800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641600"/>
            <a:ext cx="47244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588000"/>
            <a:ext cx="5429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1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282700"/>
            <a:ext cx="7531100" cy="4843463"/>
          </a:xfrm>
        </p:spPr>
        <p:txBody>
          <a:bodyPr/>
          <a:lstStyle/>
          <a:p>
            <a:r>
              <a:rPr lang="en-US" sz="2400" dirty="0" smtClean="0"/>
              <a:t>The variance gives us a measure in units squared.</a:t>
            </a:r>
          </a:p>
          <a:p>
            <a:r>
              <a:rPr lang="en-US" sz="2400" dirty="0" smtClean="0"/>
              <a:t>This problem is solved by taking </a:t>
            </a:r>
            <a:r>
              <a:rPr lang="en-US" sz="2400" dirty="0"/>
              <a:t>the square root of the </a:t>
            </a:r>
            <a:r>
              <a:rPr lang="en-US" sz="2400" dirty="0" smtClean="0"/>
              <a:t>variance, which is known as the standard deviation: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7635"/>
          <a:stretch/>
        </p:blipFill>
        <p:spPr>
          <a:xfrm>
            <a:off x="6097711" y="2911489"/>
            <a:ext cx="2489200" cy="10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12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Same Mean, Different SD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84" y="1879600"/>
            <a:ext cx="7854315" cy="31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0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B4E642B-F921-4A2F-AA03-57BFB8D8258A}" type="slidenum">
              <a:rPr lang="en-US"/>
              <a:pPr/>
              <a:t>48</a:t>
            </a:fld>
            <a:endParaRPr 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Important Things to Remember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Sum of Squares, Variance, and Standard Deviation represent the same thing:</a:t>
            </a:r>
          </a:p>
          <a:p>
            <a:pPr lvl="1"/>
            <a:r>
              <a:rPr lang="en-GB"/>
              <a:t>The ‘Fit’ of the mean to the data</a:t>
            </a:r>
          </a:p>
          <a:p>
            <a:pPr lvl="1"/>
            <a:r>
              <a:rPr lang="en-GB"/>
              <a:t>The variability in the data</a:t>
            </a:r>
          </a:p>
          <a:p>
            <a:pPr lvl="1"/>
            <a:r>
              <a:rPr lang="en-GB"/>
              <a:t>How well the mean represents the observed data</a:t>
            </a:r>
          </a:p>
          <a:p>
            <a:pPr lvl="1"/>
            <a:r>
              <a:rPr lang="en-GB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6771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utoUpdateAnimBg="0"/>
      <p:bldP spid="138243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Normal Probability Distribution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86" y="1866900"/>
            <a:ext cx="75590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something that needs explaining:</a:t>
            </a:r>
          </a:p>
          <a:p>
            <a:pPr lvl="1"/>
            <a:r>
              <a:rPr lang="en-US" dirty="0" smtClean="0"/>
              <a:t>Favorite colors for males versus females</a:t>
            </a:r>
          </a:p>
          <a:p>
            <a:r>
              <a:rPr lang="en-US" dirty="0" smtClean="0"/>
              <a:t>Test the concept: collect data</a:t>
            </a:r>
          </a:p>
          <a:p>
            <a:pPr lvl="1"/>
            <a:r>
              <a:rPr lang="en-US" dirty="0" smtClean="0"/>
              <a:t>Please list your favorite color.</a:t>
            </a:r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Male versus female</a:t>
            </a:r>
          </a:p>
          <a:p>
            <a:pPr lvl="1"/>
            <a:r>
              <a:rPr lang="en-US" dirty="0" smtClean="0"/>
              <a:t>Favorite color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Going beyond the data: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1"/>
            <a:ext cx="7758138" cy="268605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Z-scores</a:t>
            </a:r>
          </a:p>
          <a:p>
            <a:pPr lvl="1"/>
            <a:r>
              <a:rPr lang="en-GB" dirty="0" smtClean="0"/>
              <a:t>Standardising a score with respect to the other scores in the group.</a:t>
            </a:r>
          </a:p>
          <a:p>
            <a:pPr lvl="1"/>
            <a:r>
              <a:rPr lang="en-GB" dirty="0" smtClean="0"/>
              <a:t>Expresses a score in terms of how many standard </a:t>
            </a:r>
            <a:r>
              <a:rPr lang="en-GB" dirty="0"/>
              <a:t>d</a:t>
            </a:r>
            <a:r>
              <a:rPr lang="en-GB" dirty="0" smtClean="0"/>
              <a:t>eviations it is away from the mean.</a:t>
            </a:r>
          </a:p>
          <a:p>
            <a:pPr lvl="1"/>
            <a:r>
              <a:rPr lang="en-GB" dirty="0" smtClean="0"/>
              <a:t>The distribution of </a:t>
            </a:r>
            <a:r>
              <a:rPr lang="en-GB" i="1" dirty="0" smtClean="0"/>
              <a:t>z</a:t>
            </a:r>
            <a:r>
              <a:rPr lang="en-GB" dirty="0" smtClean="0"/>
              <a:t>-scores has a mean of 0 and </a:t>
            </a:r>
            <a:r>
              <a:rPr lang="en-GB" i="1" dirty="0" smtClean="0"/>
              <a:t>SD</a:t>
            </a:r>
            <a:r>
              <a:rPr lang="en-GB" dirty="0" smtClean="0"/>
              <a:t> = 1.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4150" y="3911584"/>
            <a:ext cx="3435372" cy="246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1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</a:t>
            </a:r>
            <a:r>
              <a:rPr lang="en-GB" i="1" dirty="0"/>
              <a:t>z</a:t>
            </a:r>
            <a:r>
              <a:rPr lang="en-GB" dirty="0"/>
              <a:t>-scores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= 0 </a:t>
            </a:r>
          </a:p>
          <a:p>
            <a:pPr lvl="1"/>
            <a:r>
              <a:rPr lang="en-US" dirty="0" smtClean="0"/>
              <a:t>This number is incredibly useful, like for serious.</a:t>
            </a:r>
          </a:p>
          <a:p>
            <a:r>
              <a:rPr lang="en-US" dirty="0" smtClean="0"/>
              <a:t>Standard deviation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23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 of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1.96 cuts off the top 2.5% of the distribution.</a:t>
            </a:r>
          </a:p>
          <a:p>
            <a:r>
              <a:rPr lang="en-GB" dirty="0" smtClean="0"/>
              <a:t>−1.96 cuts off the bottom 2.5% of the distribution.</a:t>
            </a:r>
          </a:p>
          <a:p>
            <a:r>
              <a:rPr lang="en-GB" dirty="0" smtClean="0"/>
              <a:t>As such, 95% of z-scores lie between −1.96 and 1.96.</a:t>
            </a:r>
          </a:p>
          <a:p>
            <a:r>
              <a:rPr lang="en-GB" dirty="0" smtClean="0"/>
              <a:t>99% of z-scores lie between −2.58 and 2.58,</a:t>
            </a:r>
          </a:p>
          <a:p>
            <a:r>
              <a:rPr lang="en-GB" dirty="0" smtClean="0"/>
              <a:t>99.9% of them lie between −3.29 and 3.29.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50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Density function of a Normal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968500"/>
            <a:ext cx="737997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0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Dissemination of Research</a:t>
            </a:r>
          </a:p>
          <a:p>
            <a:pPr lvl="1"/>
            <a:r>
              <a:rPr lang="en-GB" dirty="0" smtClean="0"/>
              <a:t>Findings are presented at </a:t>
            </a:r>
            <a:r>
              <a:rPr lang="en-GB" dirty="0"/>
              <a:t>conferences and in articles published in </a:t>
            </a:r>
            <a:r>
              <a:rPr lang="en-GB" dirty="0" smtClean="0"/>
              <a:t>scientific </a:t>
            </a:r>
            <a:r>
              <a:rPr lang="en-GB" b="1" dirty="0" smtClean="0"/>
              <a:t>journals</a:t>
            </a:r>
            <a:r>
              <a:rPr lang="en-GB" dirty="0" smtClean="0"/>
              <a:t>. </a:t>
            </a:r>
          </a:p>
          <a:p>
            <a:r>
              <a:rPr lang="en-GB" dirty="0" smtClean="0"/>
              <a:t>Knowing how to report data</a:t>
            </a:r>
          </a:p>
          <a:p>
            <a:pPr lvl="1"/>
            <a:r>
              <a:rPr lang="en-GB" dirty="0"/>
              <a:t>Chose a mode of presentation that optimizes the understanding of the data;</a:t>
            </a:r>
          </a:p>
          <a:p>
            <a:pPr lvl="1"/>
            <a:r>
              <a:rPr lang="en-GB" dirty="0"/>
              <a:t>If you present three or fewer numbers then try using a sentence;</a:t>
            </a:r>
          </a:p>
          <a:p>
            <a:pPr lvl="1"/>
            <a:r>
              <a:rPr lang="en-GB" dirty="0"/>
              <a:t>If you need to present between 4 and 20 numbers consider a table;</a:t>
            </a:r>
          </a:p>
          <a:p>
            <a:pPr lvl="1"/>
            <a:r>
              <a:rPr lang="en-GB" dirty="0"/>
              <a:t>If you need to present more than 20 numbers then a graph is often more useful than a table.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99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STOP! SPSS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data</a:t>
            </a:r>
          </a:p>
          <a:p>
            <a:r>
              <a:rPr lang="en-US" dirty="0" smtClean="0"/>
              <a:t>Frequency Table</a:t>
            </a:r>
          </a:p>
          <a:p>
            <a:r>
              <a:rPr lang="en-US" dirty="0" smtClean="0"/>
              <a:t>Histogram</a:t>
            </a:r>
          </a:p>
          <a:p>
            <a:r>
              <a:rPr lang="en-US" dirty="0" smtClean="0"/>
              <a:t>Central tendency (mean, mode, median)</a:t>
            </a:r>
          </a:p>
          <a:p>
            <a:r>
              <a:rPr lang="en-US" dirty="0" smtClean="0"/>
              <a:t>Deviance (variance, standard deviation)</a:t>
            </a:r>
          </a:p>
          <a:p>
            <a:r>
              <a:rPr lang="en-US" dirty="0" smtClean="0"/>
              <a:t>Z-scores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5147" y="12858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357290" y="2285992"/>
            <a:ext cx="6072230" cy="1857388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Generating and Testing Theories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Theories</a:t>
            </a:r>
          </a:p>
          <a:p>
            <a:pPr lvl="1"/>
            <a:r>
              <a:rPr lang="en-GB" dirty="0" smtClean="0"/>
              <a:t>An hypothesized general principle or set of principles that explain known findings about a topic and from which new hypotheses can be generated.</a:t>
            </a:r>
          </a:p>
          <a:p>
            <a:r>
              <a:rPr lang="en-GB" dirty="0" smtClean="0"/>
              <a:t>Hypothesis</a:t>
            </a:r>
          </a:p>
          <a:p>
            <a:pPr lvl="1"/>
            <a:r>
              <a:rPr lang="en-GB" dirty="0" smtClean="0"/>
              <a:t>A prediction from a theory.</a:t>
            </a:r>
          </a:p>
          <a:p>
            <a:pPr lvl="1"/>
            <a:r>
              <a:rPr lang="en-GB" dirty="0" smtClean="0"/>
              <a:t>E.g. the number of people turning up for a Big Brother audition that have narcissistic personality disorder will be higher than the general level (1%) in the population.</a:t>
            </a:r>
          </a:p>
          <a:p>
            <a:r>
              <a:rPr lang="en-GB" dirty="0" smtClean="0"/>
              <a:t>Falsification</a:t>
            </a:r>
          </a:p>
          <a:p>
            <a:pPr lvl="1"/>
            <a:r>
              <a:rPr lang="en-GB" dirty="0" smtClean="0"/>
              <a:t>The act of disproving a theory or hypothesis.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40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Males and females are different, therefore they like different things.</a:t>
            </a:r>
          </a:p>
          <a:p>
            <a:r>
              <a:rPr lang="en-US" dirty="0" smtClean="0"/>
              <a:t>Hypothesis</a:t>
            </a:r>
          </a:p>
          <a:p>
            <a:pPr lvl="1"/>
            <a:r>
              <a:rPr lang="en-US" dirty="0" smtClean="0"/>
              <a:t>There will be different favorite colors for males and females</a:t>
            </a:r>
          </a:p>
          <a:p>
            <a:pPr lvl="1"/>
            <a:r>
              <a:rPr lang="en-US" dirty="0" smtClean="0"/>
              <a:t>There will be a different number of options for males and females.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4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5147" y="12858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85852" y="4071942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1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90</TotalTime>
  <Words>1895</Words>
  <Application>Microsoft Macintosh PowerPoint</Application>
  <PresentationFormat>On-screen Show (4:3)</PresentationFormat>
  <Paragraphs>266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Solstice</vt:lpstr>
      <vt:lpstr>Why do we need statistics?</vt:lpstr>
      <vt:lpstr>The Research Process</vt:lpstr>
      <vt:lpstr>Types of Data Analysis</vt:lpstr>
      <vt:lpstr>Initial Observation</vt:lpstr>
      <vt:lpstr>Example</vt:lpstr>
      <vt:lpstr>The Research Process</vt:lpstr>
      <vt:lpstr>Generating and Testing Theories</vt:lpstr>
      <vt:lpstr>Example</vt:lpstr>
      <vt:lpstr>The Research Process</vt:lpstr>
      <vt:lpstr>Collect Data to Test Your Theory</vt:lpstr>
      <vt:lpstr>Example</vt:lpstr>
      <vt:lpstr>Levels of Measurement</vt:lpstr>
      <vt:lpstr>Levels of Measurement</vt:lpstr>
      <vt:lpstr>Example</vt:lpstr>
      <vt:lpstr>Measurement Error</vt:lpstr>
      <vt:lpstr>Example</vt:lpstr>
      <vt:lpstr>Validity</vt:lpstr>
      <vt:lpstr>Reliability</vt:lpstr>
      <vt:lpstr>How to Measure</vt:lpstr>
      <vt:lpstr>Example</vt:lpstr>
      <vt:lpstr>How to Measure</vt:lpstr>
      <vt:lpstr>Experimental Research Methods</vt:lpstr>
      <vt:lpstr>Experimental Research Methods</vt:lpstr>
      <vt:lpstr>Example</vt:lpstr>
      <vt:lpstr>Methods of Data Collection</vt:lpstr>
      <vt:lpstr>Methods of Data Collection</vt:lpstr>
      <vt:lpstr>Example</vt:lpstr>
      <vt:lpstr>Types of Variation</vt:lpstr>
      <vt:lpstr>Types of Variation</vt:lpstr>
      <vt:lpstr>The Research Process</vt:lpstr>
      <vt:lpstr>Analysing Data: Histograms</vt:lpstr>
      <vt:lpstr>The Normal Distribution</vt:lpstr>
      <vt:lpstr>Properties of Frequency Distributions</vt:lpstr>
      <vt:lpstr>Skew</vt:lpstr>
      <vt:lpstr>Properties of Frequency Distributions</vt:lpstr>
      <vt:lpstr>Kurtosis</vt:lpstr>
      <vt:lpstr>Kurtosis</vt:lpstr>
      <vt:lpstr>Central tendency: The Mode</vt:lpstr>
      <vt:lpstr>Bimodal and Multimodal Distributions</vt:lpstr>
      <vt:lpstr>Central Tendency: The Median</vt:lpstr>
      <vt:lpstr>Central Tendency: The Mean</vt:lpstr>
      <vt:lpstr>The Dispersion: Range</vt:lpstr>
      <vt:lpstr>Deviance</vt:lpstr>
      <vt:lpstr>Example</vt:lpstr>
      <vt:lpstr>Sum of Squared Errors, SS</vt:lpstr>
      <vt:lpstr>Standard Deviation</vt:lpstr>
      <vt:lpstr>Same Mean, Different SD</vt:lpstr>
      <vt:lpstr>Important Things to Remember</vt:lpstr>
      <vt:lpstr>The Normal Probability Distribution</vt:lpstr>
      <vt:lpstr>Going beyond the data: Z-scores</vt:lpstr>
      <vt:lpstr>Properties of z-scores</vt:lpstr>
      <vt:lpstr>Properties of z-scores</vt:lpstr>
      <vt:lpstr>Probability Density function of a Normal Distribution</vt:lpstr>
      <vt:lpstr>Reporting Data</vt:lpstr>
      <vt:lpstr>STOP! SPSS Time!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</dc:creator>
  <cp:lastModifiedBy>Erin Buchanan</cp:lastModifiedBy>
  <cp:revision>29</cp:revision>
  <dcterms:created xsi:type="dcterms:W3CDTF">2013-08-21T01:15:19Z</dcterms:created>
  <dcterms:modified xsi:type="dcterms:W3CDTF">2014-08-04T16:10:59Z</dcterms:modified>
</cp:coreProperties>
</file>